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305" r:id="rId20"/>
    <p:sldId id="299" r:id="rId21"/>
    <p:sldId id="295" r:id="rId22"/>
    <p:sldId id="302" r:id="rId23"/>
    <p:sldId id="304" r:id="rId24"/>
    <p:sldId id="306" r:id="rId25"/>
    <p:sldId id="303" r:id="rId26"/>
    <p:sldId id="307" r:id="rId27"/>
    <p:sldId id="308" r:id="rId28"/>
    <p:sldId id="310" r:id="rId29"/>
    <p:sldId id="309" r:id="rId30"/>
    <p:sldId id="311" r:id="rId31"/>
    <p:sldId id="286" r:id="rId32"/>
    <p:sldId id="285" r:id="rId33"/>
    <p:sldId id="283" r:id="rId34"/>
    <p:sldId id="284" r:id="rId35"/>
    <p:sldId id="259" r:id="rId36"/>
    <p:sldId id="279" r:id="rId37"/>
    <p:sldId id="260" r:id="rId38"/>
    <p:sldId id="278"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305"/>
            <p14:sldId id="299"/>
            <p14:sldId id="295"/>
            <p14:sldId id="302"/>
            <p14:sldId id="304"/>
            <p14:sldId id="306"/>
            <p14:sldId id="303"/>
            <p14:sldId id="307"/>
            <p14:sldId id="308"/>
            <p14:sldId id="310"/>
            <p14:sldId id="309"/>
            <p14:sldId id="311"/>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p:scale>
          <a:sx n="50" d="100"/>
          <a:sy n="50" d="100"/>
        </p:scale>
        <p:origin x="116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4/30/2017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Wtf</a:t>
            </a:r>
            <a:r>
              <a:rPr lang="en-US" baseline="0" dirty="0" smtClean="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45.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4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47.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s>
</file>

<file path=ppt/slides/_rels/slide4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48.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s>
</file>

<file path=ppt/slides/_rels/slide49.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1.pn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notesSlide" Target="../notesSlides/notesSlide49.xml"/><Relationship Id="rId16" Type="http://schemas.openxmlformats.org/officeDocument/2006/relationships/image" Target="../media/image161.png"/><Relationship Id="rId20" Type="http://schemas.openxmlformats.org/officeDocument/2006/relationships/image" Target="../media/image165.png"/><Relationship Id="rId29"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9.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28" Type="http://schemas.openxmlformats.org/officeDocument/2006/relationships/image" Target="../media/image173.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26" Type="http://schemas.openxmlformats.org/officeDocument/2006/relationships/image" Target="../media/image198.png"/><Relationship Id="rId3" Type="http://schemas.openxmlformats.org/officeDocument/2006/relationships/image" Target="../media/image175.png"/><Relationship Id="rId21" Type="http://schemas.openxmlformats.org/officeDocument/2006/relationships/image" Target="../media/image193.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2" Type="http://schemas.openxmlformats.org/officeDocument/2006/relationships/notesSlide" Target="../notesSlides/notesSlide50.xml"/><Relationship Id="rId16" Type="http://schemas.openxmlformats.org/officeDocument/2006/relationships/image" Target="../media/image188.png"/><Relationship Id="rId20" Type="http://schemas.openxmlformats.org/officeDocument/2006/relationships/image" Target="../media/image192.png"/><Relationship Id="rId29"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24" Type="http://schemas.openxmlformats.org/officeDocument/2006/relationships/image" Target="../media/image196.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 Id="rId27" Type="http://schemas.openxmlformats.org/officeDocument/2006/relationships/image" Target="../media/image199.png"/></Relationships>
</file>

<file path=ppt/slides/_rels/slide51.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26" Type="http://schemas.openxmlformats.org/officeDocument/2006/relationships/image" Target="../media/image225.pn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notesSlide" Target="../notesSlides/notesSlide51.xml"/><Relationship Id="rId16" Type="http://schemas.openxmlformats.org/officeDocument/2006/relationships/image" Target="../media/image215.png"/><Relationship Id="rId20" Type="http://schemas.openxmlformats.org/officeDocument/2006/relationships/image" Target="../media/image219.png"/><Relationship Id="rId29"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0.png"/><Relationship Id="rId24" Type="http://schemas.openxmlformats.org/officeDocument/2006/relationships/image" Target="../media/image223.pn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png"/><Relationship Id="rId10" Type="http://schemas.openxmlformats.org/officeDocument/2006/relationships/image" Target="../media/image209.png"/><Relationship Id="rId19"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21.png"/><Relationship Id="rId27" Type="http://schemas.openxmlformats.org/officeDocument/2006/relationships/image" Target="../media/image226.png"/></Relationships>
</file>

<file path=ppt/slides/_rels/slide52.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9.png"/><Relationship Id="rId21" Type="http://schemas.openxmlformats.org/officeDocument/2006/relationships/image" Target="../media/image247.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52.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24" Type="http://schemas.openxmlformats.org/officeDocument/2006/relationships/image" Target="../media/image250.png"/><Relationship Id="rId5" Type="http://schemas.openxmlformats.org/officeDocument/2006/relationships/image" Target="../media/image231.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 Id="rId22" Type="http://schemas.openxmlformats.org/officeDocument/2006/relationships/image" Target="../media/image248.png"/></Relationships>
</file>

<file path=ppt/slides/_rels/slide53.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png"/><Relationship Id="rId17" Type="http://schemas.openxmlformats.org/officeDocument/2006/relationships/image" Target="../media/image265.png"/><Relationship Id="rId2" Type="http://schemas.openxmlformats.org/officeDocument/2006/relationships/notesSlide" Target="../notesSlides/notesSlide53.xml"/><Relationship Id="rId16" Type="http://schemas.openxmlformats.org/officeDocument/2006/relationships/image" Target="../media/image264.png"/><Relationship Id="rId1" Type="http://schemas.openxmlformats.org/officeDocument/2006/relationships/slideLayout" Target="../slideLayouts/slideLayout7.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smtClean="0"/>
              <a:t>Now 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r>
              <a:rPr lang="en-US" dirty="0" smtClean="0"/>
              <a:t>(Not water to the grain)</a:t>
            </a:r>
            <a:endParaRPr lang="en-US" dirty="0"/>
          </a:p>
          <a:p>
            <a:r>
              <a:rPr lang="en-US" dirty="0"/>
              <a:t>Check your temp and make sure you are at your desired temp.  </a:t>
            </a:r>
          </a:p>
          <a:p>
            <a:pPr lvl="1"/>
            <a:r>
              <a:rPr lang="en-US" dirty="0"/>
              <a:t>Stir to cool, add water to heat it</a:t>
            </a:r>
            <a:r>
              <a:rPr lang="en-US" dirty="0" smtClean="0"/>
              <a:t>.  </a:t>
            </a:r>
            <a:endParaRPr lang="en-US" dirty="0"/>
          </a:p>
          <a:p>
            <a:r>
              <a:rPr lang="en-US" dirty="0"/>
              <a:t>Stir up the grains gently, but thoroughly!  You have to break up all the dough balls in order to get good extraction.   (3-5 minutes</a:t>
            </a:r>
            <a:r>
              <a:rPr lang="en-US" dirty="0" smtClean="0"/>
              <a:t>)</a:t>
            </a:r>
          </a:p>
          <a:p>
            <a:r>
              <a:rPr lang="en-US" dirty="0" smtClean="0"/>
              <a:t>Have </a:t>
            </a:r>
            <a:r>
              <a:rPr lang="en-US" dirty="0"/>
              <a:t>a big perforated paddle for this</a:t>
            </a:r>
            <a:r>
              <a:rPr lang="en-US" dirty="0" smtClean="0"/>
              <a:t>.</a:t>
            </a:r>
            <a:endParaRPr lang="en-US" dirty="0"/>
          </a:p>
          <a:p>
            <a:r>
              <a:rPr lang="en-US" dirty="0"/>
              <a:t>Close up the cooler and let the chemistry happen</a:t>
            </a:r>
            <a:r>
              <a:rPr lang="en-US" dirty="0" smtClean="0"/>
              <a:t>.</a:t>
            </a:r>
            <a:endParaRPr lang="en-US" dirty="0"/>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75297" y="1881187"/>
            <a:ext cx="2114550" cy="3552825"/>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r>
              <a:rPr lang="en-US" dirty="0" smtClean="0"/>
              <a:t>Ther</a:t>
            </a:r>
            <a:r>
              <a:rPr lang="en-US" dirty="0" smtClean="0"/>
              <a:t>e is a lot that has to go right to get a high extraction percentage (%75+).</a:t>
            </a:r>
            <a:endParaRPr lang="en-US" dirty="0"/>
          </a:p>
        </p:txBody>
      </p:sp>
    </p:spTree>
    <p:extLst>
      <p:ext uri="{BB962C8B-B14F-4D97-AF65-F5344CB8AC3E}">
        <p14:creationId xmlns:p14="http://schemas.microsoft.com/office/powerpoint/2010/main" val="265650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a:t>
            </a:r>
            <a:r>
              <a:rPr lang="en-US" dirty="0" smtClean="0"/>
              <a:t>up.</a:t>
            </a:r>
          </a:p>
          <a:p>
            <a:pPr lvl="1"/>
            <a:r>
              <a:rPr lang="en-US" dirty="0" smtClean="0"/>
              <a:t>Turn the heat down once the boil starts.  </a:t>
            </a:r>
          </a:p>
          <a:p>
            <a:pPr lvl="2"/>
            <a:r>
              <a:rPr lang="en-US" dirty="0" smtClean="0"/>
              <a:t>Saves on energy costs and prevents boil overs.</a:t>
            </a:r>
            <a:endParaRPr lang="en-US" dirty="0"/>
          </a:p>
          <a:p>
            <a:pPr marL="457200" lvl="1" indent="0">
              <a:buNone/>
            </a:pPr>
            <a:endParaRPr lang="en-US" dirty="0"/>
          </a:p>
          <a:p>
            <a:r>
              <a:rPr lang="en-US" dirty="0"/>
              <a:t>Add hops as you desire</a:t>
            </a:r>
            <a:r>
              <a:rPr lang="en-US" dirty="0" smtClean="0"/>
              <a:t>.</a:t>
            </a:r>
          </a:p>
          <a:p>
            <a:pPr lvl="1"/>
            <a:r>
              <a:rPr lang="en-US" dirty="0" smtClean="0"/>
              <a:t>There is a lot of hops science out there.</a:t>
            </a:r>
            <a:endParaRPr lang="en-US" dirty="0"/>
          </a:p>
          <a:p>
            <a:pPr lvl="1"/>
            <a:r>
              <a:rPr lang="en-US" dirty="0" smtClean="0"/>
              <a:t>General rule for hops?  If you like the smell you will like it in your beer.</a:t>
            </a:r>
          </a:p>
          <a:p>
            <a:pPr lvl="1"/>
            <a:r>
              <a:rPr lang="en-US" dirty="0" smtClean="0"/>
              <a:t>Your pallet is going to evolve as you homebrew.  </a:t>
            </a:r>
          </a:p>
          <a:p>
            <a:pPr lvl="1"/>
            <a:r>
              <a:rPr lang="en-US" dirty="0" smtClean="0"/>
              <a:t>The strong hoppy character of a beer will fade quickly. (90 days).  Drink up.</a:t>
            </a:r>
            <a:endParaRPr lang="en-US" dirty="0"/>
          </a:p>
        </p:txBody>
      </p:sp>
    </p:spTree>
    <p:extLst>
      <p:ext uri="{BB962C8B-B14F-4D97-AF65-F5344CB8AC3E}">
        <p14:creationId xmlns:p14="http://schemas.microsoft.com/office/powerpoint/2010/main" val="57397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smtClean="0"/>
              <a:t>Agitate the beer as you chill it.  </a:t>
            </a:r>
          </a:p>
          <a:p>
            <a:endParaRPr lang="en-US" dirty="0"/>
          </a:p>
          <a:p>
            <a:r>
              <a:rPr lang="en-US" dirty="0" smtClean="0"/>
              <a:t>Why Chill?  Dimethyl Sulfide sucks.  Once you taste it, the beer is ruined.  </a:t>
            </a:r>
            <a:endParaRPr lang="en-US" dirty="0"/>
          </a:p>
          <a:p>
            <a:r>
              <a:rPr lang="en-US" dirty="0" smtClean="0"/>
              <a:t>Immersion Chiller</a:t>
            </a:r>
            <a:endParaRPr lang="en-US" dirty="0"/>
          </a:p>
          <a:p>
            <a:r>
              <a:rPr lang="en-US" dirty="0" smtClean="0"/>
              <a:t>Plate Chiller</a:t>
            </a:r>
          </a:p>
          <a:p>
            <a:r>
              <a:rPr lang="en-US" dirty="0" smtClean="0"/>
              <a:t>Ice Bath</a:t>
            </a:r>
          </a:p>
          <a:p>
            <a:r>
              <a:rPr lang="en-US" dirty="0" smtClean="0"/>
              <a:t>Combo</a:t>
            </a:r>
            <a:endParaRPr lang="en-US" dirty="0"/>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Fermentation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err="1" smtClean="0"/>
              <a:t>Wort</a:t>
            </a:r>
            <a:r>
              <a:rPr lang="en-US" dirty="0" smtClean="0"/>
              <a:t> + yeast + time = BEER</a:t>
            </a:r>
          </a:p>
          <a:p>
            <a:endParaRPr lang="en-US" dirty="0"/>
          </a:p>
          <a:p>
            <a:r>
              <a:rPr lang="en-US" dirty="0" smtClean="0"/>
              <a:t>Step by Step </a:t>
            </a:r>
          </a:p>
          <a:p>
            <a:pPr lvl="1"/>
            <a:r>
              <a:rPr lang="en-US" dirty="0" smtClean="0"/>
              <a:t>Add the chilled </a:t>
            </a:r>
            <a:r>
              <a:rPr lang="en-US" dirty="0" err="1" smtClean="0"/>
              <a:t>wort</a:t>
            </a:r>
            <a:r>
              <a:rPr lang="en-US" dirty="0" smtClean="0"/>
              <a:t> to a fermentation vessel (Carboy)</a:t>
            </a:r>
          </a:p>
          <a:p>
            <a:pPr lvl="1"/>
            <a:r>
              <a:rPr lang="en-US" dirty="0" smtClean="0"/>
              <a:t>Aerate the </a:t>
            </a:r>
            <a:r>
              <a:rPr lang="en-US" dirty="0" err="1" smtClean="0"/>
              <a:t>wort</a:t>
            </a:r>
            <a:r>
              <a:rPr lang="en-US" dirty="0" smtClean="0"/>
              <a:t>.  (shake it, pump it, </a:t>
            </a:r>
            <a:r>
              <a:rPr lang="en-US" dirty="0" err="1" smtClean="0"/>
              <a:t>etc</a:t>
            </a:r>
            <a:r>
              <a:rPr lang="en-US" dirty="0" smtClean="0"/>
              <a:t>)</a:t>
            </a:r>
          </a:p>
          <a:p>
            <a:pPr lvl="1"/>
            <a:r>
              <a:rPr lang="en-US" dirty="0" smtClean="0"/>
              <a:t>Add the yeast (no more shaking / aeration!)</a:t>
            </a:r>
          </a:p>
          <a:p>
            <a:pPr lvl="1"/>
            <a:r>
              <a:rPr lang="en-US" dirty="0" smtClean="0"/>
              <a:t>Seal it, add an airlock</a:t>
            </a:r>
          </a:p>
          <a:p>
            <a:pPr lvl="1"/>
            <a:r>
              <a:rPr lang="en-US" dirty="0" smtClean="0"/>
              <a:t>Wait 2-3 weeks…. Don’t touch it.  </a:t>
            </a:r>
          </a:p>
          <a:p>
            <a:endParaRPr lang="en-US" dirty="0" smtClean="0"/>
          </a:p>
        </p:txBody>
      </p:sp>
    </p:spTree>
    <p:extLst>
      <p:ext uri="{BB962C8B-B14F-4D97-AF65-F5344CB8AC3E}">
        <p14:creationId xmlns:p14="http://schemas.microsoft.com/office/powerpoint/2010/main" val="274048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Yeast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Arguably the most important part of the brewing process.</a:t>
            </a:r>
          </a:p>
          <a:p>
            <a:r>
              <a:rPr lang="en-US" dirty="0" smtClean="0"/>
              <a:t>A complete fermentation requires enough healthy and happy yeast.</a:t>
            </a:r>
          </a:p>
          <a:p>
            <a:r>
              <a:rPr lang="en-US" dirty="0" smtClean="0"/>
              <a:t>Lots of Yeast science available.  </a:t>
            </a:r>
          </a:p>
          <a:p>
            <a:pPr marL="0" indent="0">
              <a:buNone/>
            </a:pPr>
            <a:endParaRPr lang="en-US" dirty="0" smtClean="0"/>
          </a:p>
          <a:p>
            <a:pPr marL="0" indent="0">
              <a:buNone/>
            </a:pPr>
            <a:r>
              <a:rPr lang="en-US" dirty="0" smtClean="0"/>
              <a:t>Simple rule for a 5 gal batch.</a:t>
            </a:r>
            <a:endParaRPr lang="en-US" dirty="0" smtClean="0"/>
          </a:p>
          <a:p>
            <a:pPr marL="0" indent="0">
              <a:buNone/>
            </a:pPr>
            <a:r>
              <a:rPr lang="en-US" dirty="0" smtClean="0"/>
              <a:t>Low gravity beer – 1 yeast packet (&lt;50 gravity)</a:t>
            </a:r>
          </a:p>
          <a:p>
            <a:pPr marL="0" indent="0">
              <a:buNone/>
            </a:pPr>
            <a:r>
              <a:rPr lang="en-US" dirty="0" smtClean="0"/>
              <a:t>High gravity beer – 2 yeast packets (&gt;50 gravity)</a:t>
            </a:r>
          </a:p>
          <a:p>
            <a:pPr marL="0" indent="0">
              <a:buNone/>
            </a:pPr>
            <a:endParaRPr lang="en-US" dirty="0"/>
          </a:p>
          <a:p>
            <a:pPr marL="0" indent="0">
              <a:buNone/>
            </a:pPr>
            <a:r>
              <a:rPr lang="en-US" dirty="0" smtClean="0"/>
              <a:t>Dried yeast is awesome.  Starters are awesome too.</a:t>
            </a:r>
          </a:p>
          <a:p>
            <a:pPr marL="0" indent="0">
              <a:buNone/>
            </a:pPr>
            <a:r>
              <a:rPr lang="en-US" dirty="0" smtClean="0"/>
              <a:t>You can’t use too much yeast.  You can absolutely use too little.</a:t>
            </a:r>
            <a:endParaRPr lang="en-US" dirty="0" smtClean="0"/>
          </a:p>
        </p:txBody>
      </p:sp>
    </p:spTree>
    <p:extLst>
      <p:ext uri="{BB962C8B-B14F-4D97-AF65-F5344CB8AC3E}">
        <p14:creationId xmlns:p14="http://schemas.microsoft.com/office/powerpoint/2010/main" val="403885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Yeast Cakes</a:t>
            </a:r>
            <a:endParaRPr lang="en-US" dirty="0"/>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endParaRPr lang="en-US" dirty="0"/>
          </a:p>
          <a:p>
            <a:r>
              <a:rPr lang="en-US" dirty="0"/>
              <a:t>Or, find your local brewer and ask for some of </a:t>
            </a:r>
            <a:r>
              <a:rPr lang="en-US" dirty="0" smtClean="0"/>
              <a:t>their yeast.</a:t>
            </a:r>
            <a:endParaRPr lang="en-US" dirty="0"/>
          </a:p>
          <a:p>
            <a:pPr marL="0" indent="0">
              <a:buFont typeface="Wingdings 3" panose="05040102010807070707" pitchFamily="18" charset="2"/>
              <a:buNone/>
            </a:pPr>
            <a:endParaRPr lang="en-US" dirty="0" smtClean="0"/>
          </a:p>
        </p:txBody>
      </p:sp>
    </p:spTree>
    <p:extLst>
      <p:ext uri="{BB962C8B-B14F-4D97-AF65-F5344CB8AC3E}">
        <p14:creationId xmlns:p14="http://schemas.microsoft.com/office/powerpoint/2010/main" val="267400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endParaRPr lang="en-US" dirty="0" smtClean="0"/>
          </a:p>
          <a:p>
            <a:pPr marL="457200" lvl="1" indent="0">
              <a:buNone/>
            </a:pPr>
            <a:r>
              <a:rPr lang="en-US" dirty="0" smtClean="0"/>
              <a:t>4</a:t>
            </a:r>
            <a:r>
              <a:rPr lang="en-US" baseline="30000" dirty="0" smtClean="0"/>
              <a:t>th</a:t>
            </a:r>
            <a:r>
              <a:rPr lang="en-US" dirty="0" smtClean="0"/>
              <a:t> edition shipping now.</a:t>
            </a:r>
            <a:endParaRPr lang="en-US" dirty="0"/>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3189</TotalTime>
  <Words>2094</Words>
  <Application>Microsoft Office PowerPoint</Application>
  <PresentationFormat>Widescreen</PresentationFormat>
  <Paragraphs>372</Paragraphs>
  <Slides>53</Slides>
  <Notes>53</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Yeast</vt:lpstr>
      <vt:lpstr>Yeast Cakes</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Fred Bainbridge</cp:lastModifiedBy>
  <cp:revision>55</cp:revision>
  <dcterms:created xsi:type="dcterms:W3CDTF">2017-03-09T18:34:05Z</dcterms:created>
  <dcterms:modified xsi:type="dcterms:W3CDTF">2017-05-01T03:16:54Z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